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79" r:id="rId3"/>
    <p:sldId id="482" r:id="rId4"/>
    <p:sldId id="483" r:id="rId5"/>
    <p:sldId id="485" r:id="rId6"/>
    <p:sldId id="448" r:id="rId7"/>
    <p:sldId id="456" r:id="rId8"/>
    <p:sldId id="481" r:id="rId9"/>
  </p:sldIdLst>
  <p:sldSz cx="9144000" cy="6858000" type="screen4x3"/>
  <p:notesSz cx="7010400" cy="9296400"/>
  <p:defaultTextStyle>
    <a:defPPr>
      <a:defRPr lang="en-CA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55A21"/>
    <a:srgbClr val="0033CC"/>
    <a:srgbClr val="F5C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504" autoAdjust="0"/>
  </p:normalViewPr>
  <p:slideViewPr>
    <p:cSldViewPr>
      <p:cViewPr varScale="1">
        <p:scale>
          <a:sx n="65" d="100"/>
          <a:sy n="65" d="100"/>
        </p:scale>
        <p:origin x="-1339" y="-72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2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aslonOpnface BT" pitchFamily="8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2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005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1pPr>
    <a:lvl2pPr marL="114300" indent="3429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2pPr>
    <a:lvl3pPr marL="228600" indent="685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3pPr>
    <a:lvl4pPr marL="342900" indent="10287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4pPr>
    <a:lvl5pPr marL="457200" indent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slonOpnface BT" pitchFamily="8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1889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1889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8913"/>
            <a:ext cx="8229600" cy="719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Internal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76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228600"/>
            <a:ext cx="9144000" cy="679450"/>
          </a:xfrm>
          <a:prstGeom prst="rect">
            <a:avLst/>
          </a:prstGeom>
          <a:solidFill>
            <a:srgbClr val="EEEEEE">
              <a:alpha val="63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227013"/>
            <a:ext cx="381000" cy="682625"/>
          </a:xfrm>
          <a:prstGeom prst="rect">
            <a:avLst/>
          </a:prstGeom>
          <a:solidFill>
            <a:srgbClr val="304B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395288" y="225425"/>
            <a:ext cx="212725" cy="682625"/>
          </a:xfrm>
          <a:prstGeom prst="rect">
            <a:avLst/>
          </a:prstGeom>
          <a:solidFill>
            <a:srgbClr val="304B14">
              <a:alpha val="91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512763" y="225425"/>
            <a:ext cx="169862" cy="682625"/>
          </a:xfrm>
          <a:prstGeom prst="rect">
            <a:avLst/>
          </a:prstGeom>
          <a:solidFill>
            <a:srgbClr val="304B14">
              <a:alpha val="6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>
            <a:off x="684213" y="228600"/>
            <a:ext cx="3175" cy="674688"/>
          </a:xfrm>
          <a:prstGeom prst="line">
            <a:avLst/>
          </a:prstGeom>
          <a:noFill/>
          <a:ln w="9525">
            <a:solidFill>
              <a:srgbClr val="373416">
                <a:alpha val="86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>
            <a:off x="606425" y="188913"/>
            <a:ext cx="1588" cy="7302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520700" y="220663"/>
            <a:ext cx="1588" cy="69691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44525" y="188913"/>
            <a:ext cx="1588" cy="792162"/>
          </a:xfrm>
          <a:prstGeom prst="line">
            <a:avLst/>
          </a:prstGeom>
          <a:noFill/>
          <a:ln w="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88913"/>
            <a:ext cx="822960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9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2060" name="Picture 38" descr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85025" y="6283325"/>
            <a:ext cx="18065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455A2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55A21"/>
        </a:buClr>
        <a:buFont typeface="Wingdings" pitchFamily="2" charset="2"/>
        <a:buChar char="§"/>
        <a:defRPr sz="2000">
          <a:solidFill>
            <a:srgbClr val="455A2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Ø"/>
        <a:defRPr sz="1600">
          <a:solidFill>
            <a:srgbClr val="455A2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55A21"/>
        </a:buClr>
        <a:buChar char="•"/>
        <a:defRPr sz="1400">
          <a:solidFill>
            <a:srgbClr val="455A2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5CB3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5CB3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 </a:t>
            </a:r>
            <a:r>
              <a:rPr lang="en-CA" dirty="0" err="1" smtClean="0"/>
              <a:t>Fonds</a:t>
            </a:r>
            <a:r>
              <a:rPr lang="en-CA" dirty="0" smtClean="0"/>
              <a:t> de Participation à la </a:t>
            </a:r>
            <a:r>
              <a:rPr lang="en-CA" dirty="0" err="1" smtClean="0"/>
              <a:t>Radiodiffusion</a:t>
            </a:r>
            <a:endParaRPr lang="en-CA" dirty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Andre Auger, CPA, CGA, CFE</a:t>
            </a:r>
          </a:p>
          <a:p>
            <a:pPr algn="ctr">
              <a:buNone/>
            </a:pPr>
            <a:r>
              <a:rPr lang="en-US" dirty="0" smtClean="0"/>
              <a:t>Agent de </a:t>
            </a:r>
            <a:r>
              <a:rPr lang="en-US" dirty="0" err="1" smtClean="0"/>
              <a:t>coûts</a:t>
            </a:r>
            <a:r>
              <a:rPr lang="en-US" dirty="0" smtClean="0"/>
              <a:t> et PDG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Welch LLP – </a:t>
            </a:r>
            <a:r>
              <a:rPr lang="en-US" dirty="0" err="1" smtClean="0"/>
              <a:t>Comptables</a:t>
            </a:r>
            <a:r>
              <a:rPr lang="en-US" dirty="0" smtClean="0"/>
              <a:t> </a:t>
            </a:r>
            <a:r>
              <a:rPr lang="en-US" dirty="0" err="1" smtClean="0"/>
              <a:t>agréés</a:t>
            </a:r>
            <a:r>
              <a:rPr lang="en-US" dirty="0" smtClean="0"/>
              <a:t>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Novembre</a:t>
            </a:r>
            <a:r>
              <a:rPr lang="en-US" dirty="0" smtClean="0"/>
              <a:t> 2014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Ordre</a:t>
            </a:r>
            <a:r>
              <a:rPr lang="en-CA" dirty="0" smtClean="0"/>
              <a:t> du jour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848600" cy="4114800"/>
          </a:xfrm>
        </p:spPr>
        <p:txBody>
          <a:bodyPr/>
          <a:lstStyle/>
          <a:p>
            <a:r>
              <a:rPr lang="en-CA" dirty="0" smtClean="0"/>
              <a:t>Raison d’être de </a:t>
            </a:r>
            <a:r>
              <a:rPr lang="en-CA" dirty="0" err="1" smtClean="0"/>
              <a:t>l’entreprise</a:t>
            </a:r>
            <a:endParaRPr lang="en-CA" dirty="0" smtClean="0"/>
          </a:p>
          <a:p>
            <a:r>
              <a:rPr lang="en-CA" dirty="0" err="1" smtClean="0"/>
              <a:t>Tâches</a:t>
            </a:r>
            <a:r>
              <a:rPr lang="en-CA" dirty="0" smtClean="0"/>
              <a:t> de </a:t>
            </a:r>
            <a:r>
              <a:rPr lang="en-CA" dirty="0" err="1" smtClean="0"/>
              <a:t>l’agent</a:t>
            </a:r>
            <a:r>
              <a:rPr lang="en-CA" dirty="0" smtClean="0"/>
              <a:t> de </a:t>
            </a:r>
            <a:r>
              <a:rPr lang="en-CA" dirty="0" err="1" smtClean="0"/>
              <a:t>coûts</a:t>
            </a:r>
            <a:endParaRPr lang="en-CA" dirty="0" smtClean="0"/>
          </a:p>
          <a:p>
            <a:r>
              <a:rPr lang="en-CA" dirty="0" smtClean="0"/>
              <a:t>Proposition de </a:t>
            </a:r>
            <a:r>
              <a:rPr lang="en-CA" dirty="0" err="1" smtClean="0"/>
              <a:t>valeur</a:t>
            </a:r>
            <a:r>
              <a:rPr lang="en-CA" dirty="0" smtClean="0"/>
              <a:t> du FPR</a:t>
            </a:r>
          </a:p>
          <a:p>
            <a:r>
              <a:rPr lang="en-CA" dirty="0" err="1" smtClean="0"/>
              <a:t>Gestion</a:t>
            </a:r>
            <a:r>
              <a:rPr lang="en-CA" dirty="0" smtClean="0"/>
              <a:t> des </a:t>
            </a:r>
            <a:r>
              <a:rPr lang="en-CA" dirty="0" err="1" smtClean="0"/>
              <a:t>risques</a:t>
            </a:r>
            <a:endParaRPr lang="en-CA" dirty="0" smtClean="0"/>
          </a:p>
          <a:p>
            <a:r>
              <a:rPr lang="en-CA" dirty="0" err="1" smtClean="0"/>
              <a:t>Quelques</a:t>
            </a:r>
            <a:r>
              <a:rPr lang="en-CA" dirty="0" smtClean="0"/>
              <a:t> </a:t>
            </a:r>
            <a:r>
              <a:rPr lang="en-CA" dirty="0" err="1" smtClean="0"/>
              <a:t>statistiques</a:t>
            </a:r>
            <a:r>
              <a:rPr lang="en-CA" dirty="0" smtClean="0"/>
              <a:t>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45015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Déclaration</a:t>
            </a:r>
            <a:r>
              <a:rPr lang="en-CA" dirty="0"/>
              <a:t> de la raison d’être de </a:t>
            </a:r>
            <a:r>
              <a:rPr lang="en-CA" dirty="0" err="1"/>
              <a:t>l’entreprise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600" cy="4114800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/>
              <a:t>La raison d’être du FPR :</a:t>
            </a:r>
          </a:p>
          <a:p>
            <a:pPr marL="0" indent="0">
              <a:buNone/>
            </a:pPr>
            <a:endParaRPr lang="en-CA" b="1" dirty="0" smtClean="0"/>
          </a:p>
          <a:p>
            <a:r>
              <a:rPr lang="en-CA" dirty="0" err="1" smtClean="0"/>
              <a:t>Contribuer</a:t>
            </a:r>
            <a:r>
              <a:rPr lang="en-CA" dirty="0" smtClean="0"/>
              <a:t> aux </a:t>
            </a:r>
            <a:r>
              <a:rPr lang="en-CA" dirty="0" err="1" smtClean="0"/>
              <a:t>dépenses</a:t>
            </a:r>
            <a:r>
              <a:rPr lang="en-CA" dirty="0" smtClean="0"/>
              <a:t> </a:t>
            </a:r>
            <a:r>
              <a:rPr lang="en-CA" dirty="0"/>
              <a:t>des </a:t>
            </a:r>
            <a:r>
              <a:rPr lang="en-CA" b="1" dirty="0" err="1"/>
              <a:t>organismes</a:t>
            </a:r>
            <a:r>
              <a:rPr lang="en-CA" b="1" dirty="0"/>
              <a:t> de </a:t>
            </a:r>
            <a:r>
              <a:rPr lang="en-CA" b="1" dirty="0" err="1"/>
              <a:t>défense</a:t>
            </a:r>
            <a:r>
              <a:rPr lang="en-CA" b="1" dirty="0"/>
              <a:t> de </a:t>
            </a:r>
            <a:r>
              <a:rPr lang="en-CA" b="1" dirty="0" err="1"/>
              <a:t>l’intérêt</a:t>
            </a:r>
            <a:r>
              <a:rPr lang="en-CA" b="1" dirty="0"/>
              <a:t> public </a:t>
            </a:r>
            <a:r>
              <a:rPr lang="en-CA" dirty="0" smtClean="0"/>
              <a:t>et</a:t>
            </a:r>
            <a:r>
              <a:rPr lang="en-CA" b="1" dirty="0" smtClean="0"/>
              <a:t> </a:t>
            </a:r>
            <a:r>
              <a:rPr lang="en-CA" dirty="0" smtClean="0"/>
              <a:t>des </a:t>
            </a:r>
            <a:r>
              <a:rPr lang="en-CA" b="1" dirty="0" err="1" smtClean="0"/>
              <a:t>groupes</a:t>
            </a:r>
            <a:r>
              <a:rPr lang="en-CA" b="1" dirty="0" smtClean="0"/>
              <a:t> de </a:t>
            </a:r>
            <a:r>
              <a:rPr lang="en-CA" b="1" dirty="0" err="1" smtClean="0"/>
              <a:t>consommateurs</a:t>
            </a:r>
            <a:r>
              <a:rPr lang="en-CA" b="1" dirty="0" smtClean="0"/>
              <a:t> </a:t>
            </a:r>
            <a:r>
              <a:rPr lang="en-CA" dirty="0" err="1" smtClean="0"/>
              <a:t>représentant</a:t>
            </a:r>
            <a:r>
              <a:rPr lang="en-CA" dirty="0" smtClean="0"/>
              <a:t> les </a:t>
            </a:r>
            <a:r>
              <a:rPr lang="en-CA" b="1" dirty="0" err="1" smtClean="0"/>
              <a:t>intérêts</a:t>
            </a:r>
            <a:r>
              <a:rPr lang="en-CA" b="1" dirty="0" smtClean="0"/>
              <a:t> des </a:t>
            </a:r>
            <a:r>
              <a:rPr lang="en-CA" b="1" dirty="0" err="1" smtClean="0"/>
              <a:t>utilisateurs</a:t>
            </a:r>
            <a:r>
              <a:rPr lang="en-CA" b="1" dirty="0" smtClean="0"/>
              <a:t> non </a:t>
            </a:r>
            <a:r>
              <a:rPr lang="en-CA" b="1" dirty="0" err="1" smtClean="0"/>
              <a:t>commerciaux</a:t>
            </a:r>
            <a:r>
              <a:rPr lang="en-CA" b="1" dirty="0" smtClean="0"/>
              <a:t> </a:t>
            </a:r>
            <a:r>
              <a:rPr lang="en-CA" dirty="0" smtClean="0"/>
              <a:t>et </a:t>
            </a:r>
            <a:r>
              <a:rPr lang="en-CA" b="1" dirty="0" err="1"/>
              <a:t>l’intérêt</a:t>
            </a:r>
            <a:r>
              <a:rPr lang="en-CA" b="1" dirty="0"/>
              <a:t> public </a:t>
            </a:r>
            <a:r>
              <a:rPr lang="en-CA" dirty="0" err="1" smtClean="0"/>
              <a:t>auprès</a:t>
            </a:r>
            <a:r>
              <a:rPr lang="en-CA" dirty="0" smtClean="0"/>
              <a:t> du CRTC</a:t>
            </a:r>
          </a:p>
          <a:p>
            <a:r>
              <a:rPr lang="en-CA" dirty="0" err="1" smtClean="0"/>
              <a:t>Offrir</a:t>
            </a:r>
            <a:r>
              <a:rPr lang="en-CA" dirty="0" smtClean="0"/>
              <a:t> des services </a:t>
            </a:r>
            <a:r>
              <a:rPr lang="en-CA" dirty="0" err="1" smtClean="0"/>
              <a:t>efficaces</a:t>
            </a:r>
            <a:r>
              <a:rPr lang="en-CA" dirty="0" smtClean="0"/>
              <a:t> et </a:t>
            </a:r>
            <a:r>
              <a:rPr lang="en-CA" dirty="0" err="1" smtClean="0"/>
              <a:t>accessibles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</a:t>
            </a:r>
            <a:r>
              <a:rPr lang="en-CA" dirty="0" err="1" smtClean="0"/>
              <a:t>français</a:t>
            </a:r>
            <a:r>
              <a:rPr lang="en-CA" dirty="0" smtClean="0"/>
              <a:t> et </a:t>
            </a:r>
            <a:r>
              <a:rPr lang="en-CA" dirty="0" err="1" smtClean="0"/>
              <a:t>en</a:t>
            </a:r>
            <a:r>
              <a:rPr lang="en-CA" dirty="0" smtClean="0"/>
              <a:t> </a:t>
            </a:r>
            <a:r>
              <a:rPr lang="en-CA" dirty="0" err="1" smtClean="0"/>
              <a:t>anglais</a:t>
            </a: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297247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Tâches</a:t>
            </a:r>
            <a:r>
              <a:rPr lang="en-CA" dirty="0"/>
              <a:t> de </a:t>
            </a:r>
            <a:r>
              <a:rPr lang="en-CA" dirty="0" err="1"/>
              <a:t>l’agent</a:t>
            </a:r>
            <a:r>
              <a:rPr lang="en-CA" dirty="0"/>
              <a:t> de </a:t>
            </a:r>
            <a:r>
              <a:rPr lang="en-CA" dirty="0" err="1"/>
              <a:t>coûts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48600" cy="4114800"/>
          </a:xfrm>
        </p:spPr>
        <p:txBody>
          <a:bodyPr/>
          <a:lstStyle/>
          <a:p>
            <a:pPr marL="0" indent="0">
              <a:buNone/>
            </a:pPr>
            <a:r>
              <a:rPr lang="en-CA" b="1" dirty="0" err="1" smtClean="0"/>
              <a:t>Stratégie</a:t>
            </a:r>
            <a:r>
              <a:rPr lang="en-CA" b="1" dirty="0" smtClean="0"/>
              <a:t> </a:t>
            </a:r>
            <a:r>
              <a:rPr lang="en-CA" b="1" dirty="0" err="1" smtClean="0"/>
              <a:t>institutionnelle</a:t>
            </a:r>
            <a:r>
              <a:rPr lang="en-CA" b="1" dirty="0" smtClean="0"/>
              <a:t> :</a:t>
            </a:r>
          </a:p>
          <a:p>
            <a:r>
              <a:rPr lang="en-CA" dirty="0" err="1" smtClean="0"/>
              <a:t>Définition</a:t>
            </a:r>
            <a:r>
              <a:rPr lang="en-CA" dirty="0" smtClean="0"/>
              <a:t> de la vision et la mission du FPR</a:t>
            </a:r>
          </a:p>
          <a:p>
            <a:r>
              <a:rPr lang="en-CA" dirty="0" err="1" smtClean="0"/>
              <a:t>Développement</a:t>
            </a:r>
            <a:r>
              <a:rPr lang="en-CA" dirty="0" smtClean="0"/>
              <a:t> des </a:t>
            </a:r>
            <a:r>
              <a:rPr lang="en-CA" dirty="0" err="1" smtClean="0"/>
              <a:t>politiques</a:t>
            </a:r>
            <a:r>
              <a:rPr lang="en-CA" dirty="0" smtClean="0"/>
              <a:t>, des </a:t>
            </a:r>
            <a:r>
              <a:rPr lang="en-CA" dirty="0" err="1" smtClean="0"/>
              <a:t>processus</a:t>
            </a:r>
            <a:r>
              <a:rPr lang="en-CA" dirty="0" smtClean="0"/>
              <a:t>, des </a:t>
            </a:r>
            <a:r>
              <a:rPr lang="en-CA" dirty="0" err="1" smtClean="0"/>
              <a:t>procédures</a:t>
            </a:r>
            <a:r>
              <a:rPr lang="en-CA" dirty="0" smtClean="0"/>
              <a:t> et des </a:t>
            </a:r>
            <a:r>
              <a:rPr lang="en-CA" dirty="0" err="1" smtClean="0"/>
              <a:t>critères</a:t>
            </a:r>
            <a:r>
              <a:rPr lang="en-CA" dirty="0" smtClean="0"/>
              <a:t> de </a:t>
            </a:r>
            <a:r>
              <a:rPr lang="en-CA" dirty="0" err="1" smtClean="0"/>
              <a:t>financement</a:t>
            </a:r>
            <a:r>
              <a:rPr lang="en-CA" dirty="0" smtClean="0"/>
              <a:t> des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adjugés</a:t>
            </a:r>
            <a:endParaRPr lang="en-CA" dirty="0" smtClean="0"/>
          </a:p>
          <a:p>
            <a:r>
              <a:rPr lang="en-CA" dirty="0" err="1" smtClean="0"/>
              <a:t>Développement</a:t>
            </a:r>
            <a:r>
              <a:rPr lang="en-CA" dirty="0" smtClean="0"/>
              <a:t> des </a:t>
            </a:r>
            <a:r>
              <a:rPr lang="en-CA" dirty="0" err="1" smtClean="0"/>
              <a:t>formulaires</a:t>
            </a:r>
            <a:r>
              <a:rPr lang="en-CA" dirty="0"/>
              <a:t> </a:t>
            </a:r>
            <a:r>
              <a:rPr lang="en-CA" dirty="0" smtClean="0"/>
              <a:t>et des documents </a:t>
            </a:r>
            <a:r>
              <a:rPr lang="en-CA" dirty="0" err="1" smtClean="0"/>
              <a:t>officiels</a:t>
            </a:r>
            <a:r>
              <a:rPr lang="en-CA" dirty="0" smtClean="0"/>
              <a:t> du </a:t>
            </a:r>
            <a:r>
              <a:rPr lang="en-CA" dirty="0" err="1" smtClean="0"/>
              <a:t>Fonds</a:t>
            </a:r>
            <a:endParaRPr lang="en-CA" dirty="0" smtClean="0"/>
          </a:p>
          <a:p>
            <a:r>
              <a:rPr lang="en-CA" dirty="0" err="1" smtClean="0"/>
              <a:t>Création</a:t>
            </a:r>
            <a:r>
              <a:rPr lang="en-CA" dirty="0" smtClean="0"/>
              <a:t> du site Web du </a:t>
            </a:r>
            <a:r>
              <a:rPr lang="en-CA" dirty="0" err="1" smtClean="0"/>
              <a:t>Fonds</a:t>
            </a:r>
            <a:endParaRPr lang="en-CA" dirty="0"/>
          </a:p>
          <a:p>
            <a:pPr marL="0" indent="0">
              <a:buNone/>
            </a:pPr>
            <a:r>
              <a:rPr lang="en-CA" b="1" dirty="0" err="1" smtClean="0"/>
              <a:t>Gestion</a:t>
            </a:r>
            <a:r>
              <a:rPr lang="en-CA" b="1" dirty="0" smtClean="0"/>
              <a:t> active et </a:t>
            </a:r>
            <a:r>
              <a:rPr lang="en-CA" b="1" dirty="0" err="1" smtClean="0"/>
              <a:t>générale</a:t>
            </a:r>
            <a:r>
              <a:rPr lang="en-CA" b="1" dirty="0" smtClean="0"/>
              <a:t> du </a:t>
            </a:r>
            <a:r>
              <a:rPr lang="en-CA" b="1" dirty="0" err="1" smtClean="0"/>
              <a:t>Fonds</a:t>
            </a:r>
            <a:endParaRPr lang="en-CA" b="1" dirty="0" smtClean="0"/>
          </a:p>
          <a:p>
            <a:r>
              <a:rPr lang="en-CA" dirty="0" err="1" smtClean="0"/>
              <a:t>Gestion</a:t>
            </a:r>
            <a:r>
              <a:rPr lang="en-CA" dirty="0" smtClean="0"/>
              <a:t> du </a:t>
            </a:r>
            <a:r>
              <a:rPr lang="en-CA" dirty="0" err="1" smtClean="0"/>
              <a:t>compte</a:t>
            </a:r>
            <a:r>
              <a:rPr lang="en-CA" dirty="0" smtClean="0"/>
              <a:t> de </a:t>
            </a:r>
            <a:r>
              <a:rPr lang="en-CA" dirty="0" err="1" smtClean="0"/>
              <a:t>banque</a:t>
            </a:r>
            <a:r>
              <a:rPr lang="en-CA" dirty="0" smtClean="0"/>
              <a:t> du </a:t>
            </a:r>
            <a:r>
              <a:rPr lang="en-CA" dirty="0" err="1" smtClean="0"/>
              <a:t>Fonds</a:t>
            </a:r>
            <a:endParaRPr lang="en-CA" dirty="0" smtClean="0"/>
          </a:p>
          <a:p>
            <a:r>
              <a:rPr lang="en-CA" dirty="0" err="1" smtClean="0"/>
              <a:t>Récolte</a:t>
            </a:r>
            <a:r>
              <a:rPr lang="en-CA" dirty="0" smtClean="0"/>
              <a:t> et </a:t>
            </a:r>
            <a:r>
              <a:rPr lang="en-CA" dirty="0" err="1" smtClean="0"/>
              <a:t>révision</a:t>
            </a:r>
            <a:r>
              <a:rPr lang="en-CA" dirty="0" smtClean="0"/>
              <a:t> des </a:t>
            </a:r>
            <a:r>
              <a:rPr lang="en-CA" dirty="0" err="1" smtClean="0"/>
              <a:t>demandes</a:t>
            </a:r>
            <a:r>
              <a:rPr lang="en-CA" dirty="0" smtClean="0"/>
              <a:t>, et la </a:t>
            </a:r>
            <a:r>
              <a:rPr lang="en-CA" dirty="0" err="1" smtClean="0"/>
              <a:t>préparation</a:t>
            </a:r>
            <a:r>
              <a:rPr lang="en-CA" dirty="0" smtClean="0"/>
              <a:t> des </a:t>
            </a:r>
            <a:r>
              <a:rPr lang="en-CA" dirty="0" err="1" smtClean="0"/>
              <a:t>recommandations</a:t>
            </a:r>
            <a:r>
              <a:rPr lang="en-CA" dirty="0" smtClean="0"/>
              <a:t> pour le </a:t>
            </a:r>
            <a:r>
              <a:rPr lang="en-CA" dirty="0" err="1" smtClean="0"/>
              <a:t>conseil</a:t>
            </a:r>
            <a:r>
              <a:rPr lang="en-CA" dirty="0" smtClean="0"/>
              <a:t> </a:t>
            </a:r>
            <a:r>
              <a:rPr lang="en-CA" dirty="0" err="1" smtClean="0"/>
              <a:t>d’administration</a:t>
            </a:r>
            <a:r>
              <a:rPr lang="en-CA" dirty="0" smtClean="0"/>
              <a:t> du FPR</a:t>
            </a:r>
          </a:p>
          <a:p>
            <a:r>
              <a:rPr lang="en-CA" dirty="0" smtClean="0"/>
              <a:t>Communication des </a:t>
            </a:r>
            <a:r>
              <a:rPr lang="en-CA" dirty="0" err="1" smtClean="0"/>
              <a:t>décisions</a:t>
            </a:r>
            <a:r>
              <a:rPr lang="en-CA" dirty="0" smtClean="0"/>
              <a:t> du FPR aux postulants</a:t>
            </a:r>
          </a:p>
          <a:p>
            <a:r>
              <a:rPr lang="en-CA" dirty="0" err="1" smtClean="0"/>
              <a:t>Maintien</a:t>
            </a:r>
            <a:r>
              <a:rPr lang="en-CA" dirty="0" smtClean="0"/>
              <a:t> des </a:t>
            </a:r>
            <a:r>
              <a:rPr lang="en-CA" dirty="0" err="1" smtClean="0"/>
              <a:t>registres</a:t>
            </a:r>
            <a:r>
              <a:rPr lang="en-CA" dirty="0" smtClean="0"/>
              <a:t> </a:t>
            </a:r>
            <a:r>
              <a:rPr lang="en-CA" dirty="0" err="1" smtClean="0"/>
              <a:t>appropriés</a:t>
            </a:r>
            <a:r>
              <a:rPr lang="en-CA" dirty="0" smtClean="0"/>
              <a:t> des </a:t>
            </a:r>
            <a:r>
              <a:rPr lang="en-CA" dirty="0" err="1" smtClean="0"/>
              <a:t>formulaires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360748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Proposition de </a:t>
            </a:r>
            <a:r>
              <a:rPr lang="en-CA" dirty="0" err="1"/>
              <a:t>valeur</a:t>
            </a:r>
            <a:r>
              <a:rPr lang="en-CA" dirty="0"/>
              <a:t> du FPR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064896" cy="5184576"/>
          </a:xfrm>
        </p:spPr>
        <p:txBody>
          <a:bodyPr/>
          <a:lstStyle/>
          <a:p>
            <a:r>
              <a:rPr lang="en-CA" dirty="0" err="1" smtClean="0"/>
              <a:t>Qualité</a:t>
            </a:r>
            <a:r>
              <a:rPr lang="en-CA" dirty="0" smtClean="0"/>
              <a:t> et </a:t>
            </a:r>
            <a:r>
              <a:rPr lang="en-CA" dirty="0" err="1" smtClean="0"/>
              <a:t>professionnalisme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respect des </a:t>
            </a:r>
            <a:r>
              <a:rPr lang="en-CA" dirty="0" err="1" smtClean="0"/>
              <a:t>normes</a:t>
            </a:r>
            <a:r>
              <a:rPr lang="en-CA" dirty="0" smtClean="0"/>
              <a:t> </a:t>
            </a:r>
            <a:r>
              <a:rPr lang="en-CA" dirty="0" err="1" smtClean="0"/>
              <a:t>canadiennes</a:t>
            </a:r>
            <a:r>
              <a:rPr lang="en-CA" dirty="0" smtClean="0"/>
              <a:t> </a:t>
            </a:r>
            <a:r>
              <a:rPr lang="en-CA" dirty="0" err="1" smtClean="0"/>
              <a:t>professionnelles</a:t>
            </a:r>
            <a:r>
              <a:rPr lang="en-CA" dirty="0" smtClean="0"/>
              <a:t> des 	CPA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système</a:t>
            </a:r>
            <a:r>
              <a:rPr lang="en-CA" dirty="0" smtClean="0"/>
              <a:t> de </a:t>
            </a:r>
            <a:r>
              <a:rPr lang="en-CA" dirty="0" err="1" smtClean="0"/>
              <a:t>contrôle</a:t>
            </a:r>
            <a:r>
              <a:rPr lang="en-CA" dirty="0" smtClean="0"/>
              <a:t> de la </a:t>
            </a:r>
            <a:r>
              <a:rPr lang="en-CA" dirty="0" err="1" smtClean="0"/>
              <a:t>qualité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audit </a:t>
            </a:r>
            <a:r>
              <a:rPr lang="en-CA" dirty="0" err="1" smtClean="0"/>
              <a:t>annuel</a:t>
            </a:r>
            <a:endParaRPr lang="en-CA" dirty="0" smtClean="0"/>
          </a:p>
          <a:p>
            <a:r>
              <a:rPr lang="en-CA" dirty="0" smtClean="0"/>
              <a:t>Service </a:t>
            </a:r>
            <a:r>
              <a:rPr lang="en-CA" dirty="0" err="1" smtClean="0"/>
              <a:t>en</a:t>
            </a:r>
            <a:r>
              <a:rPr lang="en-CA" dirty="0" smtClean="0"/>
              <a:t> temps </a:t>
            </a:r>
            <a:r>
              <a:rPr lang="en-CA" dirty="0" err="1" smtClean="0"/>
              <a:t>opportun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délai</a:t>
            </a:r>
            <a:r>
              <a:rPr lang="en-CA" dirty="0" smtClean="0"/>
              <a:t> pour la </a:t>
            </a:r>
            <a:r>
              <a:rPr lang="en-CA" dirty="0" err="1" smtClean="0"/>
              <a:t>réception</a:t>
            </a:r>
            <a:r>
              <a:rPr lang="en-CA" dirty="0" smtClean="0"/>
              <a:t>, le </a:t>
            </a:r>
            <a:r>
              <a:rPr lang="en-CA" dirty="0" err="1" smtClean="0"/>
              <a:t>traitement</a:t>
            </a:r>
            <a:r>
              <a:rPr lang="en-CA" dirty="0" smtClean="0"/>
              <a:t> et le </a:t>
            </a:r>
            <a:r>
              <a:rPr lang="en-CA" dirty="0" err="1" smtClean="0"/>
              <a:t>paiement</a:t>
            </a:r>
            <a:r>
              <a:rPr lang="en-CA" dirty="0" smtClean="0"/>
              <a:t> </a:t>
            </a:r>
            <a:r>
              <a:rPr lang="en-CA" dirty="0" err="1" smtClean="0"/>
              <a:t>était</a:t>
            </a:r>
            <a:r>
              <a:rPr lang="en-CA" dirty="0" smtClean="0"/>
              <a:t> 	de 60 à 90 </a:t>
            </a:r>
            <a:r>
              <a:rPr lang="en-CA" dirty="0" err="1" smtClean="0"/>
              <a:t>jours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2013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en</a:t>
            </a:r>
            <a:r>
              <a:rPr lang="en-CA" dirty="0" smtClean="0"/>
              <a:t> 2014, 30 à 45 </a:t>
            </a:r>
            <a:r>
              <a:rPr lang="en-CA" dirty="0" err="1" smtClean="0"/>
              <a:t>jours</a:t>
            </a:r>
            <a:endParaRPr lang="en-CA" dirty="0" smtClean="0"/>
          </a:p>
          <a:p>
            <a:r>
              <a:rPr lang="en-CA" dirty="0" smtClean="0"/>
              <a:t>Mobilisation </a:t>
            </a:r>
            <a:r>
              <a:rPr lang="en-CA" dirty="0" err="1" smtClean="0"/>
              <a:t>communautaire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maintien</a:t>
            </a:r>
            <a:r>
              <a:rPr lang="en-CA" dirty="0" smtClean="0"/>
              <a:t> </a:t>
            </a:r>
            <a:r>
              <a:rPr lang="en-CA" dirty="0" err="1" smtClean="0"/>
              <a:t>d’une</a:t>
            </a:r>
            <a:r>
              <a:rPr lang="en-CA" dirty="0" smtClean="0"/>
              <a:t> communication continue avec les postulants</a:t>
            </a:r>
          </a:p>
          <a:p>
            <a:r>
              <a:rPr lang="en-CA" dirty="0" err="1" smtClean="0"/>
              <a:t>Transparence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toutes</a:t>
            </a:r>
            <a:r>
              <a:rPr lang="en-CA" dirty="0" smtClean="0"/>
              <a:t> les </a:t>
            </a:r>
            <a:r>
              <a:rPr lang="en-CA" dirty="0" err="1" smtClean="0"/>
              <a:t>décisions</a:t>
            </a:r>
            <a:r>
              <a:rPr lang="en-CA" dirty="0" smtClean="0"/>
              <a:t> des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adjugés</a:t>
            </a:r>
            <a:r>
              <a:rPr lang="en-CA" dirty="0" smtClean="0"/>
              <a:t>, les </a:t>
            </a:r>
            <a:r>
              <a:rPr lang="en-CA" dirty="0" err="1" smtClean="0"/>
              <a:t>états</a:t>
            </a:r>
            <a:r>
              <a:rPr lang="en-CA" dirty="0" smtClean="0"/>
              <a:t> financiers 	</a:t>
            </a:r>
            <a:r>
              <a:rPr lang="en-CA" dirty="0" err="1" smtClean="0"/>
              <a:t>audités</a:t>
            </a:r>
            <a:r>
              <a:rPr lang="en-CA" dirty="0"/>
              <a:t> </a:t>
            </a:r>
            <a:r>
              <a:rPr lang="en-CA" dirty="0" smtClean="0"/>
              <a:t>et le rapport </a:t>
            </a:r>
            <a:r>
              <a:rPr lang="en-CA" dirty="0" err="1" smtClean="0"/>
              <a:t>annuel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</a:t>
            </a:r>
            <a:r>
              <a:rPr lang="en-CA" dirty="0" err="1" smtClean="0"/>
              <a:t>affichés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le site Web du 	FPR</a:t>
            </a:r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7594594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Gestion</a:t>
            </a:r>
            <a:r>
              <a:rPr lang="en-CA" dirty="0" smtClean="0"/>
              <a:t> des </a:t>
            </a:r>
            <a:r>
              <a:rPr lang="en-CA" dirty="0" err="1" smtClean="0"/>
              <a:t>risques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15064" cy="4666456"/>
          </a:xfrm>
        </p:spPr>
        <p:txBody>
          <a:bodyPr/>
          <a:lstStyle/>
          <a:p>
            <a:pPr>
              <a:buNone/>
            </a:pPr>
            <a:r>
              <a:rPr lang="en-CA" b="1" dirty="0" smtClean="0"/>
              <a:t>Les </a:t>
            </a:r>
            <a:r>
              <a:rPr lang="en-CA" b="1" dirty="0" err="1" smtClean="0"/>
              <a:t>risques</a:t>
            </a:r>
            <a:r>
              <a:rPr lang="en-CA" b="1" dirty="0" smtClean="0"/>
              <a:t> </a:t>
            </a:r>
            <a:r>
              <a:rPr lang="en-CA" b="1" dirty="0" err="1" smtClean="0"/>
              <a:t>clés</a:t>
            </a:r>
            <a:r>
              <a:rPr lang="en-CA" b="1" dirty="0" smtClean="0"/>
              <a:t> </a:t>
            </a:r>
            <a:r>
              <a:rPr lang="en-CA" b="1" dirty="0" err="1" smtClean="0"/>
              <a:t>sont</a:t>
            </a:r>
            <a:r>
              <a:rPr lang="en-CA" b="1" dirty="0" smtClean="0"/>
              <a:t> :</a:t>
            </a:r>
          </a:p>
          <a:p>
            <a:endParaRPr lang="en-CA" dirty="0" smtClean="0"/>
          </a:p>
          <a:p>
            <a:r>
              <a:rPr lang="en-CA" dirty="0" smtClean="0"/>
              <a:t>Des </a:t>
            </a:r>
            <a:r>
              <a:rPr lang="en-CA" dirty="0" err="1" smtClean="0"/>
              <a:t>attentes</a:t>
            </a:r>
            <a:r>
              <a:rPr lang="en-CA" dirty="0" smtClean="0"/>
              <a:t> incompatibles entre les </a:t>
            </a:r>
            <a:r>
              <a:rPr lang="en-CA" dirty="0" err="1" smtClean="0"/>
              <a:t>demandeurs</a:t>
            </a:r>
            <a:r>
              <a:rPr lang="en-CA" dirty="0" smtClean="0"/>
              <a:t>, et le </a:t>
            </a:r>
            <a:r>
              <a:rPr lang="en-CA" dirty="0" err="1" smtClean="0"/>
              <a:t>mandat</a:t>
            </a:r>
            <a:r>
              <a:rPr lang="en-CA" dirty="0" smtClean="0"/>
              <a:t> et les services </a:t>
            </a:r>
            <a:r>
              <a:rPr lang="en-CA" dirty="0" err="1" smtClean="0"/>
              <a:t>offerts</a:t>
            </a:r>
            <a:r>
              <a:rPr lang="en-CA" dirty="0" smtClean="0"/>
              <a:t> par le FPR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organiser des </a:t>
            </a:r>
            <a:r>
              <a:rPr lang="en-CA" dirty="0" err="1" smtClean="0"/>
              <a:t>réunions</a:t>
            </a:r>
            <a:r>
              <a:rPr lang="en-CA" dirty="0" smtClean="0"/>
              <a:t> </a:t>
            </a:r>
            <a:r>
              <a:rPr lang="en-CA" dirty="0" err="1" smtClean="0"/>
              <a:t>d’échange</a:t>
            </a:r>
            <a:r>
              <a:rPr lang="en-CA" dirty="0" smtClean="0"/>
              <a:t> </a:t>
            </a:r>
            <a:r>
              <a:rPr lang="en-CA" dirty="0" err="1" smtClean="0"/>
              <a:t>d’informations</a:t>
            </a:r>
            <a:r>
              <a:rPr lang="en-CA" dirty="0" smtClean="0"/>
              <a:t> avec les 	</a:t>
            </a:r>
            <a:r>
              <a:rPr lang="en-CA" dirty="0" err="1" smtClean="0"/>
              <a:t>groupes</a:t>
            </a:r>
            <a:r>
              <a:rPr lang="en-CA" dirty="0" smtClean="0"/>
              <a:t> </a:t>
            </a:r>
            <a:r>
              <a:rPr lang="en-CA" dirty="0" err="1" smtClean="0"/>
              <a:t>clés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comprendre</a:t>
            </a:r>
            <a:r>
              <a:rPr lang="en-CA" dirty="0" smtClean="0"/>
              <a:t> les </a:t>
            </a:r>
            <a:r>
              <a:rPr lang="en-CA" dirty="0" err="1" smtClean="0"/>
              <a:t>objectifs</a:t>
            </a:r>
            <a:r>
              <a:rPr lang="en-CA" dirty="0" smtClean="0"/>
              <a:t> des postulants</a:t>
            </a:r>
          </a:p>
          <a:p>
            <a:r>
              <a:rPr lang="en-CA" dirty="0" err="1" smtClean="0"/>
              <a:t>Indépendance</a:t>
            </a:r>
            <a:r>
              <a:rPr lang="en-CA" dirty="0" smtClean="0"/>
              <a:t> / </a:t>
            </a:r>
            <a:r>
              <a:rPr lang="en-CA" dirty="0" err="1" smtClean="0"/>
              <a:t>crédibilité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aligner les </a:t>
            </a:r>
            <a:r>
              <a:rPr lang="en-CA" dirty="0" err="1" smtClean="0"/>
              <a:t>politiques</a:t>
            </a:r>
            <a:r>
              <a:rPr lang="en-CA" dirty="0" smtClean="0"/>
              <a:t>, </a:t>
            </a:r>
            <a:r>
              <a:rPr lang="en-CA" dirty="0" err="1" smtClean="0"/>
              <a:t>procédures</a:t>
            </a:r>
            <a:r>
              <a:rPr lang="en-CA" dirty="0" smtClean="0"/>
              <a:t>, </a:t>
            </a:r>
            <a:r>
              <a:rPr lang="en-CA" dirty="0" err="1" smtClean="0"/>
              <a:t>formulaires</a:t>
            </a:r>
            <a:r>
              <a:rPr lang="en-CA" dirty="0" smtClean="0"/>
              <a:t> et </a:t>
            </a:r>
            <a:r>
              <a:rPr lang="en-CA" dirty="0" err="1" smtClean="0"/>
              <a:t>processus</a:t>
            </a:r>
            <a:r>
              <a:rPr lang="en-CA" dirty="0" smtClean="0"/>
              <a:t> 	avec </a:t>
            </a:r>
            <a:r>
              <a:rPr lang="en-CA" dirty="0" err="1" smtClean="0"/>
              <a:t>ceux</a:t>
            </a:r>
            <a:r>
              <a:rPr lang="en-CA" dirty="0" smtClean="0"/>
              <a:t> du </a:t>
            </a:r>
            <a:r>
              <a:rPr lang="en-CA" dirty="0" err="1" smtClean="0"/>
              <a:t>secteur</a:t>
            </a:r>
            <a:r>
              <a:rPr lang="en-CA" dirty="0" smtClean="0"/>
              <a:t> de </a:t>
            </a:r>
            <a:r>
              <a:rPr lang="en-CA" dirty="0" err="1" smtClean="0"/>
              <a:t>radiodiffusion</a:t>
            </a:r>
            <a:r>
              <a:rPr lang="en-CA" dirty="0" smtClean="0"/>
              <a:t> du CRTC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adhérer</a:t>
            </a:r>
            <a:r>
              <a:rPr lang="en-CA" dirty="0" smtClean="0"/>
              <a:t> aux </a:t>
            </a:r>
            <a:r>
              <a:rPr lang="en-CA" dirty="0" err="1" smtClean="0"/>
              <a:t>normes</a:t>
            </a:r>
            <a:r>
              <a:rPr lang="en-CA" dirty="0" smtClean="0"/>
              <a:t> </a:t>
            </a:r>
            <a:r>
              <a:rPr lang="en-CA" dirty="0" err="1" smtClean="0"/>
              <a:t>professionnelles</a:t>
            </a:r>
            <a:r>
              <a:rPr lang="en-CA" dirty="0" smtClean="0"/>
              <a:t> de </a:t>
            </a:r>
            <a:r>
              <a:rPr lang="en-CA" dirty="0" err="1" smtClean="0"/>
              <a:t>comptabilité</a:t>
            </a:r>
            <a:r>
              <a:rPr lang="en-CA" dirty="0" smtClean="0"/>
              <a:t> et 	</a:t>
            </a:r>
            <a:r>
              <a:rPr lang="en-CA" dirty="0" err="1" smtClean="0"/>
              <a:t>d’audit</a:t>
            </a:r>
            <a:endParaRPr lang="en-CA" dirty="0" smtClean="0"/>
          </a:p>
          <a:p>
            <a:r>
              <a:rPr lang="en-CA" dirty="0" err="1" smtClean="0"/>
              <a:t>Risque</a:t>
            </a:r>
            <a:r>
              <a:rPr lang="en-CA" dirty="0" smtClean="0"/>
              <a:t> des </a:t>
            </a:r>
            <a:r>
              <a:rPr lang="en-CA" dirty="0" err="1" smtClean="0"/>
              <a:t>coûts</a:t>
            </a:r>
            <a:r>
              <a:rPr lang="en-CA" dirty="0" smtClean="0"/>
              <a:t> </a:t>
            </a:r>
            <a:r>
              <a:rPr lang="en-CA" dirty="0" err="1" smtClean="0"/>
              <a:t>d’exploitation</a:t>
            </a:r>
            <a:r>
              <a:rPr lang="en-CA" dirty="0" smtClean="0"/>
              <a:t> </a:t>
            </a:r>
            <a:r>
              <a:rPr lang="en-CA" dirty="0" err="1" smtClean="0"/>
              <a:t>accrus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assurer un </a:t>
            </a:r>
            <a:r>
              <a:rPr lang="en-CA" dirty="0" err="1" smtClean="0"/>
              <a:t>contrôle</a:t>
            </a:r>
            <a:r>
              <a:rPr lang="en-CA" dirty="0" smtClean="0"/>
              <a:t> des </a:t>
            </a:r>
            <a:r>
              <a:rPr lang="en-CA" dirty="0" err="1" smtClean="0"/>
              <a:t>coûts</a:t>
            </a:r>
            <a:r>
              <a:rPr lang="en-CA" dirty="0" smtClean="0"/>
              <a:t> </a:t>
            </a:r>
            <a:r>
              <a:rPr lang="en-CA" dirty="0" err="1" smtClean="0"/>
              <a:t>d’exploitation</a:t>
            </a:r>
            <a:endParaRPr lang="en-CA" dirty="0" smtClean="0"/>
          </a:p>
          <a:p>
            <a:r>
              <a:rPr lang="en-CA" dirty="0" err="1" smtClean="0"/>
              <a:t>Durée</a:t>
            </a:r>
            <a:r>
              <a:rPr lang="en-CA" dirty="0" smtClean="0"/>
              <a:t> </a:t>
            </a:r>
            <a:r>
              <a:rPr lang="en-CA" dirty="0" err="1" smtClean="0"/>
              <a:t>d’existence</a:t>
            </a:r>
            <a:r>
              <a:rPr lang="en-CA" dirty="0" smtClean="0"/>
              <a:t> du </a:t>
            </a:r>
            <a:r>
              <a:rPr lang="en-CA" dirty="0" err="1" smtClean="0"/>
              <a:t>Fonds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	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Statistiques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124744"/>
            <a:ext cx="8568952" cy="4666456"/>
          </a:xfrm>
        </p:spPr>
        <p:txBody>
          <a:bodyPr/>
          <a:lstStyle/>
          <a:p>
            <a:r>
              <a:rPr lang="en-CA" dirty="0" err="1" smtClean="0"/>
              <a:t>Actifs</a:t>
            </a:r>
            <a:r>
              <a:rPr lang="en-CA" dirty="0" smtClean="0"/>
              <a:t> nets du </a:t>
            </a:r>
            <a:r>
              <a:rPr lang="en-CA" dirty="0" err="1" smtClean="0"/>
              <a:t>Fonds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au 31 </a:t>
            </a:r>
            <a:r>
              <a:rPr lang="en-CA" dirty="0" err="1" smtClean="0"/>
              <a:t>décembre</a:t>
            </a:r>
            <a:r>
              <a:rPr lang="en-CA" dirty="0" smtClean="0"/>
              <a:t> 2013 = 4.5 millions de dollars, </a:t>
            </a:r>
            <a:r>
              <a:rPr lang="en-CA" dirty="0" err="1" smtClean="0"/>
              <a:t>composé</a:t>
            </a:r>
            <a:r>
              <a:rPr lang="en-CA" dirty="0" smtClean="0"/>
              <a:t> de la 	contribution </a:t>
            </a:r>
            <a:r>
              <a:rPr lang="en-CA" dirty="0" err="1" smtClean="0"/>
              <a:t>initiale</a:t>
            </a:r>
            <a:r>
              <a:rPr lang="en-CA" dirty="0" smtClean="0"/>
              <a:t> de BCE de 3 millions de dollars et un </a:t>
            </a:r>
            <a:r>
              <a:rPr lang="en-CA" dirty="0" err="1" smtClean="0"/>
              <a:t>compte</a:t>
            </a:r>
            <a:r>
              <a:rPr lang="en-CA" dirty="0" smtClean="0"/>
              <a:t> à 	</a:t>
            </a:r>
            <a:r>
              <a:rPr lang="en-CA" dirty="0" err="1" smtClean="0"/>
              <a:t>recevoir</a:t>
            </a:r>
            <a:r>
              <a:rPr lang="en-CA" dirty="0" smtClean="0"/>
              <a:t> pour la </a:t>
            </a:r>
            <a:r>
              <a:rPr lang="en-CA" dirty="0" err="1" smtClean="0"/>
              <a:t>prochaine</a:t>
            </a:r>
            <a:r>
              <a:rPr lang="en-CA" dirty="0" smtClean="0"/>
              <a:t> contribution de 2 millions de dollars, 	</a:t>
            </a:r>
            <a:r>
              <a:rPr lang="en-CA" dirty="0" err="1" smtClean="0"/>
              <a:t>moins</a:t>
            </a:r>
            <a:r>
              <a:rPr lang="en-CA" dirty="0" smtClean="0"/>
              <a:t> les </a:t>
            </a:r>
            <a:r>
              <a:rPr lang="en-CA" dirty="0" err="1" smtClean="0"/>
              <a:t>coûts</a:t>
            </a:r>
            <a:r>
              <a:rPr lang="en-CA" dirty="0" smtClean="0"/>
              <a:t> </a:t>
            </a:r>
            <a:r>
              <a:rPr lang="en-CA" dirty="0" err="1" smtClean="0"/>
              <a:t>opérationnels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- 2 millions de dollars </a:t>
            </a:r>
            <a:r>
              <a:rPr lang="en-CA" dirty="0" err="1" smtClean="0"/>
              <a:t>en</a:t>
            </a:r>
            <a:r>
              <a:rPr lang="en-CA" dirty="0" smtClean="0"/>
              <a:t> </a:t>
            </a:r>
            <a:r>
              <a:rPr lang="en-CA" dirty="0" err="1" smtClean="0"/>
              <a:t>versements</a:t>
            </a:r>
            <a:r>
              <a:rPr lang="en-CA" dirty="0" smtClean="0"/>
              <a:t> </a:t>
            </a:r>
            <a:r>
              <a:rPr lang="en-CA" dirty="0" err="1" smtClean="0"/>
              <a:t>égaux</a:t>
            </a:r>
            <a:r>
              <a:rPr lang="en-CA" dirty="0" smtClean="0"/>
              <a:t> de 2014 à 2020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au 31 </a:t>
            </a:r>
            <a:r>
              <a:rPr lang="en-CA" dirty="0" err="1" smtClean="0"/>
              <a:t>octobre</a:t>
            </a:r>
            <a:r>
              <a:rPr lang="en-CA" dirty="0" smtClean="0"/>
              <a:t> 2014 = environ 4.2 millions de dollars</a:t>
            </a:r>
          </a:p>
          <a:p>
            <a:r>
              <a:rPr lang="en-CA" dirty="0" err="1" smtClean="0"/>
              <a:t>Coûts</a:t>
            </a:r>
            <a:r>
              <a:rPr lang="en-CA" dirty="0" smtClean="0"/>
              <a:t> </a:t>
            </a:r>
            <a:r>
              <a:rPr lang="en-CA" dirty="0" err="1" smtClean="0"/>
              <a:t>opérationnels</a:t>
            </a:r>
            <a:r>
              <a:rPr lang="en-CA" dirty="0" smtClean="0"/>
              <a:t> pour 2013 = 557 000 $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inclus</a:t>
            </a:r>
            <a:r>
              <a:rPr lang="en-CA" dirty="0" smtClean="0"/>
              <a:t> les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adjugés</a:t>
            </a:r>
            <a:r>
              <a:rPr lang="en-CA" dirty="0" smtClean="0"/>
              <a:t> de 331 000 $</a:t>
            </a:r>
          </a:p>
          <a:p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adjugés</a:t>
            </a:r>
            <a:r>
              <a:rPr lang="en-CA" dirty="0" smtClean="0"/>
              <a:t> de 2013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- 21 </a:t>
            </a:r>
            <a:r>
              <a:rPr lang="en-CA" dirty="0" err="1" smtClean="0"/>
              <a:t>demandes</a:t>
            </a:r>
            <a:r>
              <a:rPr lang="en-CA" dirty="0" smtClean="0"/>
              <a:t> de 10 postulants pour 355 811 $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- 13 </a:t>
            </a:r>
            <a:r>
              <a:rPr lang="en-CA" dirty="0" err="1" smtClean="0"/>
              <a:t>demandes</a:t>
            </a:r>
            <a:r>
              <a:rPr lang="en-CA" dirty="0" smtClean="0"/>
              <a:t> </a:t>
            </a:r>
            <a:r>
              <a:rPr lang="en-CA" dirty="0" err="1" smtClean="0"/>
              <a:t>payées</a:t>
            </a:r>
            <a:r>
              <a:rPr lang="en-CA" dirty="0" smtClean="0"/>
              <a:t> = 330 773 $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- 8 </a:t>
            </a:r>
            <a:r>
              <a:rPr lang="en-CA" dirty="0" err="1" smtClean="0"/>
              <a:t>demandes</a:t>
            </a:r>
            <a:r>
              <a:rPr lang="en-CA" dirty="0" smtClean="0"/>
              <a:t> </a:t>
            </a:r>
            <a:r>
              <a:rPr lang="en-CA" dirty="0" err="1" smtClean="0"/>
              <a:t>refusées</a:t>
            </a:r>
            <a:r>
              <a:rPr lang="en-CA" dirty="0" smtClean="0"/>
              <a:t> = 21 693 $</a:t>
            </a:r>
          </a:p>
          <a:p>
            <a:pPr marL="0" indent="0">
              <a:buNone/>
            </a:pPr>
            <a:endParaRPr lang="en-CA" dirty="0" smtClean="0"/>
          </a:p>
          <a:p>
            <a:pPr>
              <a:buFont typeface="Wingdings" pitchFamily="2" charset="2"/>
              <a:buChar char="Ø"/>
            </a:pP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Statistiques</a:t>
            </a:r>
            <a:r>
              <a:rPr lang="en-CA" dirty="0" smtClean="0"/>
              <a:t> - suite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8136904" cy="4114800"/>
          </a:xfrm>
        </p:spPr>
        <p:txBody>
          <a:bodyPr/>
          <a:lstStyle/>
          <a:p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adjugés</a:t>
            </a:r>
            <a:r>
              <a:rPr lang="en-CA" dirty="0" smtClean="0"/>
              <a:t> pour 2014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- 40 </a:t>
            </a:r>
            <a:r>
              <a:rPr lang="en-CA" dirty="0" err="1" smtClean="0"/>
              <a:t>demandes</a:t>
            </a:r>
            <a:r>
              <a:rPr lang="en-CA" dirty="0" smtClean="0"/>
              <a:t> à date de 13 postulants pour 754 744 $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- 30 </a:t>
            </a:r>
            <a:r>
              <a:rPr lang="en-CA" dirty="0" err="1" smtClean="0"/>
              <a:t>demandes</a:t>
            </a:r>
            <a:r>
              <a:rPr lang="en-CA" dirty="0" smtClean="0"/>
              <a:t> </a:t>
            </a:r>
            <a:r>
              <a:rPr lang="en-CA" dirty="0" err="1" smtClean="0"/>
              <a:t>payées</a:t>
            </a:r>
            <a:r>
              <a:rPr lang="en-CA" dirty="0" smtClean="0"/>
              <a:t> = 397 258 $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- 5 </a:t>
            </a:r>
            <a:r>
              <a:rPr lang="en-CA" dirty="0" err="1" smtClean="0"/>
              <a:t>demandes</a:t>
            </a:r>
            <a:r>
              <a:rPr lang="en-CA" dirty="0" smtClean="0"/>
              <a:t> </a:t>
            </a:r>
            <a:r>
              <a:rPr lang="en-CA" dirty="0" err="1" smtClean="0"/>
              <a:t>refusées</a:t>
            </a:r>
            <a:r>
              <a:rPr lang="en-CA" dirty="0" smtClean="0"/>
              <a:t> = 31 035 $</a:t>
            </a:r>
          </a:p>
          <a:p>
            <a:pPr marL="0" indent="0">
              <a:buNone/>
            </a:pPr>
            <a:r>
              <a:rPr lang="en-CA" dirty="0" smtClean="0"/>
              <a:t>	- 4 </a:t>
            </a:r>
            <a:r>
              <a:rPr lang="en-CA" dirty="0" err="1" smtClean="0"/>
              <a:t>demandes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</a:t>
            </a:r>
            <a:r>
              <a:rPr lang="en-CA" dirty="0" err="1" smtClean="0"/>
              <a:t>voie</a:t>
            </a:r>
            <a:r>
              <a:rPr lang="en-CA" dirty="0" smtClean="0"/>
              <a:t> = 321 344 $ (</a:t>
            </a:r>
            <a:r>
              <a:rPr lang="en-CA" dirty="0" err="1" smtClean="0"/>
              <a:t>Parlons</a:t>
            </a:r>
            <a:r>
              <a:rPr lang="en-CA" dirty="0" smtClean="0"/>
              <a:t> </a:t>
            </a:r>
            <a:r>
              <a:rPr lang="en-CA" dirty="0" err="1" smtClean="0"/>
              <a:t>télé</a:t>
            </a:r>
            <a:r>
              <a:rPr lang="en-CA" dirty="0" smtClean="0"/>
              <a:t>)</a:t>
            </a:r>
          </a:p>
          <a:p>
            <a:r>
              <a:rPr lang="en-CA" dirty="0" err="1" smtClean="0"/>
              <a:t>Coûts</a:t>
            </a:r>
            <a:r>
              <a:rPr lang="en-CA" dirty="0" smtClean="0"/>
              <a:t> </a:t>
            </a:r>
            <a:r>
              <a:rPr lang="en-CA" dirty="0" err="1" smtClean="0"/>
              <a:t>opérationnels</a:t>
            </a:r>
            <a:r>
              <a:rPr lang="en-CA" dirty="0" smtClean="0"/>
              <a:t> à date de 2014 = 928 000 $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- </a:t>
            </a:r>
            <a:r>
              <a:rPr lang="en-CA" dirty="0" err="1" smtClean="0"/>
              <a:t>inclus</a:t>
            </a:r>
            <a:r>
              <a:rPr lang="en-CA" dirty="0" smtClean="0"/>
              <a:t> 755 000 $ de </a:t>
            </a:r>
            <a:r>
              <a:rPr lang="en-CA" dirty="0" err="1" smtClean="0"/>
              <a:t>frais</a:t>
            </a:r>
            <a:r>
              <a:rPr lang="en-CA" dirty="0" smtClean="0"/>
              <a:t> </a:t>
            </a:r>
            <a:r>
              <a:rPr lang="en-CA" dirty="0" err="1" smtClean="0"/>
              <a:t>adjugés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5192891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WelchLLPtemplate">
  <a:themeElements>
    <a:clrScheme name="Thorsteinssons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orsteinss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5CB31"/>
        </a:solidFill>
        <a:ln w="14351" cap="flat" cmpd="sng" algn="ctr">
          <a:solidFill>
            <a:srgbClr val="F5CB3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5CB31"/>
        </a:solidFill>
        <a:ln w="14351" cap="flat" cmpd="sng" algn="ctr">
          <a:solidFill>
            <a:srgbClr val="F5CB3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horsteinss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orsteinss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orsteinss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620</TotalTime>
  <Words>238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WelchLLPtemplate</vt:lpstr>
      <vt:lpstr>Le Fonds de Participation à la Radiodiffusion</vt:lpstr>
      <vt:lpstr>Ordre du jour</vt:lpstr>
      <vt:lpstr>Déclaration de la raison d’être de l’entreprise</vt:lpstr>
      <vt:lpstr>Tâches de l’agent de coûts</vt:lpstr>
      <vt:lpstr>Proposition de valeur du FPR</vt:lpstr>
      <vt:lpstr>Gestion des risques</vt:lpstr>
      <vt:lpstr>Statistiques</vt:lpstr>
      <vt:lpstr>Statistiques - suite</vt:lpstr>
    </vt:vector>
  </TitlesOfParts>
  <Company>Thorsteinssons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75</cp:revision>
  <cp:lastPrinted>2014-11-19T14:25:09Z</cp:lastPrinted>
  <dcterms:created xsi:type="dcterms:W3CDTF">2012-05-10T19:13:54Z</dcterms:created>
  <dcterms:modified xsi:type="dcterms:W3CDTF">2014-11-21T16:13:02Z</dcterms:modified>
</cp:coreProperties>
</file>